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15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F6014-90CA-42DC-A338-4754C83EBE33}" type="datetimeFigureOut">
              <a:rPr lang="en-GB" smtClean="0"/>
              <a:t>02/08/2016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59D8-72AE-40D3-B949-9A67E21BE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3434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F6014-90CA-42DC-A338-4754C83EBE33}" type="datetimeFigureOut">
              <a:rPr lang="en-GB" smtClean="0"/>
              <a:t>02/08/2016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59D8-72AE-40D3-B949-9A67E21BE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477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F6014-90CA-42DC-A338-4754C83EBE33}" type="datetimeFigureOut">
              <a:rPr lang="en-GB" smtClean="0"/>
              <a:t>02/08/2016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59D8-72AE-40D3-B949-9A67E21BE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86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F6014-90CA-42DC-A338-4754C83EBE33}" type="datetimeFigureOut">
              <a:rPr lang="en-GB" smtClean="0"/>
              <a:t>02/08/2016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59D8-72AE-40D3-B949-9A67E21BE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8637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F6014-90CA-42DC-A338-4754C83EBE33}" type="datetimeFigureOut">
              <a:rPr lang="en-GB" smtClean="0"/>
              <a:t>02/08/2016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59D8-72AE-40D3-B949-9A67E21BE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84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F6014-90CA-42DC-A338-4754C83EBE33}" type="datetimeFigureOut">
              <a:rPr lang="en-GB" smtClean="0"/>
              <a:t>02/08/2016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59D8-72AE-40D3-B949-9A67E21BE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17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F6014-90CA-42DC-A338-4754C83EBE33}" type="datetimeFigureOut">
              <a:rPr lang="en-GB" smtClean="0"/>
              <a:t>02/08/2016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59D8-72AE-40D3-B949-9A67E21BE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8539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F6014-90CA-42DC-A338-4754C83EBE33}" type="datetimeFigureOut">
              <a:rPr lang="en-GB" smtClean="0"/>
              <a:t>02/08/2016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59D8-72AE-40D3-B949-9A67E21BE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8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F6014-90CA-42DC-A338-4754C83EBE33}" type="datetimeFigureOut">
              <a:rPr lang="en-GB" smtClean="0"/>
              <a:t>02/08/2016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59D8-72AE-40D3-B949-9A67E21BE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6017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F6014-90CA-42DC-A338-4754C83EBE33}" type="datetimeFigureOut">
              <a:rPr lang="en-GB" smtClean="0"/>
              <a:t>02/08/2016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59D8-72AE-40D3-B949-9A67E21BE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5983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F6014-90CA-42DC-A338-4754C83EBE33}" type="datetimeFigureOut">
              <a:rPr lang="en-GB" smtClean="0"/>
              <a:t>02/08/2016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59D8-72AE-40D3-B949-9A67E21BE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6154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F6014-90CA-42DC-A338-4754C83EBE33}" type="datetimeFigureOut">
              <a:rPr lang="en-GB" smtClean="0"/>
              <a:t>02/08/2016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959D8-72AE-40D3-B949-9A67E21BE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2482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63888" y="1268760"/>
            <a:ext cx="144016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39552" y="260648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Centre Stage London committee structure 2016/17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35896" y="1340768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CHAIR</a:t>
            </a:r>
          </a:p>
        </p:txBody>
      </p:sp>
      <p:sp>
        <p:nvSpPr>
          <p:cNvPr id="7" name="Rectangle 6"/>
          <p:cNvSpPr/>
          <p:nvPr/>
        </p:nvSpPr>
        <p:spPr>
          <a:xfrm>
            <a:off x="4788024" y="2780928"/>
            <a:ext cx="144016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4860032" y="2852936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BUSINESS MANAGER</a:t>
            </a:r>
          </a:p>
        </p:txBody>
      </p:sp>
      <p:sp>
        <p:nvSpPr>
          <p:cNvPr id="9" name="Rectangle 8"/>
          <p:cNvSpPr/>
          <p:nvPr/>
        </p:nvSpPr>
        <p:spPr>
          <a:xfrm>
            <a:off x="323528" y="2780928"/>
            <a:ext cx="144016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395536" y="2924944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900" dirty="0"/>
              <a:t>SECRETARY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236296" y="2780928"/>
            <a:ext cx="144016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7308304" y="292494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TREASURER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483768" y="2780928"/>
            <a:ext cx="144016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555776" y="2813447"/>
            <a:ext cx="129614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700" dirty="0"/>
              <a:t>MARKETING MANAGER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915816" y="6021288"/>
            <a:ext cx="144016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2987824" y="6053807"/>
            <a:ext cx="129614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700" dirty="0"/>
              <a:t>MARKETING OFFICER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915816" y="4005064"/>
            <a:ext cx="144016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2987824" y="4099138"/>
            <a:ext cx="12961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" dirty="0"/>
              <a:t>MEMBERSHIP OFFICER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915816" y="5013176"/>
            <a:ext cx="144016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2987824" y="5045695"/>
            <a:ext cx="129614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700" dirty="0"/>
              <a:t>MARKETING OFFICER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043608" y="1268760"/>
            <a:ext cx="144016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1115616" y="1460103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900" dirty="0"/>
              <a:t>PRESIDENT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292080" y="6021288"/>
            <a:ext cx="144016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5364088" y="6021288"/>
            <a:ext cx="12961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BUSINESS &amp; PRODUCTION ASSISTANT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292080" y="4005064"/>
            <a:ext cx="144016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5364088" y="4099138"/>
            <a:ext cx="12961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" dirty="0"/>
              <a:t>OPERATIONS OFFICER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292080" y="5013176"/>
            <a:ext cx="144016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5364088" y="5138028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FUNDRAISING OFFICER</a:t>
            </a:r>
          </a:p>
        </p:txBody>
      </p:sp>
      <p:cxnSp>
        <p:nvCxnSpPr>
          <p:cNvPr id="3" name="Straight Connector 2"/>
          <p:cNvCxnSpPr>
            <a:stCxn id="25" idx="3"/>
            <a:endCxn id="4" idx="1"/>
          </p:cNvCxnSpPr>
          <p:nvPr/>
        </p:nvCxnSpPr>
        <p:spPr>
          <a:xfrm>
            <a:off x="2483768" y="1628800"/>
            <a:ext cx="1080120" cy="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endCxn id="11" idx="1"/>
          </p:cNvCxnSpPr>
          <p:nvPr/>
        </p:nvCxnSpPr>
        <p:spPr>
          <a:xfrm>
            <a:off x="6228184" y="3140968"/>
            <a:ext cx="1008112" cy="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7884368" y="692696"/>
            <a:ext cx="1080120" cy="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796136" y="476672"/>
            <a:ext cx="2088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Indicates key relationship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1043608" y="2420888"/>
            <a:ext cx="691276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043608" y="2420888"/>
            <a:ext cx="0" cy="36004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203848" y="2420888"/>
            <a:ext cx="0" cy="36004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5508104" y="2420888"/>
            <a:ext cx="0" cy="36004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283968" y="1988840"/>
            <a:ext cx="0" cy="43204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956376" y="2420888"/>
            <a:ext cx="0" cy="36004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2915816" y="3499267"/>
            <a:ext cx="0" cy="324210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5292080" y="3501008"/>
            <a:ext cx="0" cy="324210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7956376" y="1124744"/>
            <a:ext cx="93610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652120" y="960983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Indicates line management</a:t>
            </a:r>
          </a:p>
        </p:txBody>
      </p:sp>
    </p:spTree>
    <p:extLst>
      <p:ext uri="{BB962C8B-B14F-4D97-AF65-F5344CB8AC3E}">
        <p14:creationId xmlns:p14="http://schemas.microsoft.com/office/powerpoint/2010/main" val="2324812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 Descriptions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6635844"/>
              </p:ext>
            </p:extLst>
          </p:nvPr>
        </p:nvGraphicFramePr>
        <p:xfrm>
          <a:off x="457200" y="1556792"/>
          <a:ext cx="8344726" cy="348038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817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27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President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Support the Chair</a:t>
                      </a:r>
                      <a:r>
                        <a:rPr lang="en-US" sz="12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 uphold the Charity’s values and e</a:t>
                      </a: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nsure it is run fairly and constitutionally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 on audition panels to ensure fairness and inclusion (where</a:t>
                      </a:r>
                      <a:r>
                        <a:rPr lang="en-US" sz="12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possible)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Support the Chair in representing the Charity to internal and external stakeholders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16157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Chair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</a:t>
                      </a:r>
                      <a:r>
                        <a:rPr lang="en-US" sz="12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</a:t>
                      </a: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eadership and strategic direction for the Charity 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Ensure the Charity’s brand values and members are kept at the forefront of decision making 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Ensure trustees comply with governance and constitution 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Oversee financial accountability (and</a:t>
                      </a:r>
                      <a:r>
                        <a:rPr lang="en-US" sz="12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</a:t>
                      </a: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ssist the Treasurer</a:t>
                      </a:r>
                      <a:r>
                        <a:rPr lang="en-US" sz="12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approving budgets)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Build and maintain key external relationships and act as primary</a:t>
                      </a:r>
                      <a:r>
                        <a:rPr lang="en-US" sz="12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spokesperson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Represent the Charity at key meetings and events </a:t>
                      </a: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Ensure all trustees are represented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16157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Secretary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Organise</a:t>
                      </a: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board meetings (including the AGM), providing agendas and minutes and monitoring trustee action points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 the Charity email account, assigning messages</a:t>
                      </a:r>
                      <a:r>
                        <a:rPr lang="en-US" sz="12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actions and drafting correspondence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Run the Pitch</a:t>
                      </a:r>
                      <a:r>
                        <a:rPr lang="en-US" sz="12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Process and liaise with pitching teams until handoff to appointed show liaison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 contracts and legal documents, including liaison with insurers, rights holders and theatres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Maintain document archive (Committee</a:t>
                      </a:r>
                      <a:r>
                        <a:rPr lang="en-US" sz="12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baseline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DropBox</a:t>
                      </a:r>
                      <a:r>
                        <a:rPr lang="en-US" sz="12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or equivalent)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dirty="0"/>
                        <a:t>Assist with special projects,</a:t>
                      </a:r>
                      <a:r>
                        <a:rPr lang="en-US" sz="1200" b="0" baseline="0" dirty="0"/>
                        <a:t> </a:t>
                      </a:r>
                      <a:r>
                        <a:rPr lang="en-US" sz="1200" b="0" dirty="0"/>
                        <a:t>social events and masterclasses as required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0995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 Descriptions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0298407"/>
              </p:ext>
            </p:extLst>
          </p:nvPr>
        </p:nvGraphicFramePr>
        <p:xfrm>
          <a:off x="611560" y="1417638"/>
          <a:ext cx="8208912" cy="40233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247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0164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Treasurer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Advise on the financial implications of strategic plans, ensuring the long-term viability of the Charity </a:t>
                      </a: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Oversee the financial affairs of the Charity</a:t>
                      </a: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 a monthly report of the Charity’s finances to the Trustees </a:t>
                      </a: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Ensure effective financial</a:t>
                      </a:r>
                      <a:r>
                        <a:rPr lang="en-US" sz="12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procedures are in place, including </a:t>
                      </a: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accurate record and diligent recording of income/expenditure</a:t>
                      </a: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 the bank accounts, banking income, Gift Aid and make payments </a:t>
                      </a: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Approve production budgets (with the assistance of the Chair) before first rehearsal of the production</a:t>
                      </a: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Monitor</a:t>
                      </a:r>
                      <a:r>
                        <a:rPr lang="en-US" sz="12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production budgets in conjunction with the show producer(s)</a:t>
                      </a: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Prepare the annual accounts for independent examination as well as reports and returns for bodies including the Charity Commission and HRMC </a:t>
                      </a:r>
                    </a:p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Note:</a:t>
                      </a:r>
                      <a:r>
                        <a:rPr lang="en-US" sz="12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</a:t>
                      </a: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here will be a requirement for a new treasurer to provide references regarding their character.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200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Business Manager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Oversee strategic, business and operational aspects</a:t>
                      </a:r>
                      <a:r>
                        <a:rPr lang="en-US" sz="12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the Charity, working with the Chair and Operations Officer</a:t>
                      </a: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 key sources of income to the Charity, including oversight of box office systems</a:t>
                      </a: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Ensure operational aspects of the Charity are effective and make best use of resource and assets</a:t>
                      </a: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Identify ways to improve efficiency, increase income, reduce cost and increase the Charity’s reach </a:t>
                      </a: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Liaise and negotiate as required with sponsors, partners, funders and suppliers </a:t>
                      </a: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Liaise with other charities to </a:t>
                      </a:r>
                      <a:r>
                        <a:rPr lang="en-US" sz="12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maximise</a:t>
                      </a: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ideas, reach and impact </a:t>
                      </a: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Support the Treasurer on managing the accounts and the financial processes</a:t>
                      </a: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Work</a:t>
                      </a:r>
                      <a:r>
                        <a:rPr lang="en-US" sz="12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with the Fundraising Officer to develop and monitor fundraising plans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3189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 Descriptions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85073"/>
              </p:ext>
            </p:extLst>
          </p:nvPr>
        </p:nvGraphicFramePr>
        <p:xfrm>
          <a:off x="1043608" y="1700808"/>
          <a:ext cx="7272808" cy="48463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26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16157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Fundraising Officer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Devise</a:t>
                      </a:r>
                      <a:r>
                        <a:rPr lang="en-US" sz="12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deliver </a:t>
                      </a: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 annual fundraising plan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Proactively identify longer term fundraising opportunities</a:t>
                      </a:r>
                      <a:endParaRPr lang="en-US" sz="1200" b="0" dirty="0">
                        <a:effectLst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Proactively</a:t>
                      </a:r>
                      <a:r>
                        <a:rPr lang="en-US" sz="12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identify </a:t>
                      </a: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develop opportunities for sponsorship</a:t>
                      </a:r>
                      <a:r>
                        <a:rPr lang="en-US" sz="12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grants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Generate</a:t>
                      </a:r>
                      <a:r>
                        <a:rPr lang="en-US" sz="12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advertising revenue for production </a:t>
                      </a:r>
                      <a:r>
                        <a:rPr lang="en-US" sz="1200" b="0" kern="1200" baseline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programmes</a:t>
                      </a:r>
                      <a:endParaRPr lang="en-US" sz="1200" b="0" dirty="0">
                        <a:effectLst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Administer fundraising schemes and keep accurate records (e.g. The 50</a:t>
                      </a:r>
                      <a:r>
                        <a:rPr lang="en-US" sz="12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Club)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Own and deliver central fundraising events (with assistance from other Trustees or helpers) e.g. Quiz Nights, Karaoke, Masterclasses</a:t>
                      </a:r>
                      <a:endParaRPr lang="en-US" sz="1200" b="0" dirty="0">
                        <a:effectLst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 support to the Treasurer, as required </a:t>
                      </a:r>
                      <a:endParaRPr lang="en-US" sz="1200" b="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519421"/>
                  </a:ext>
                </a:extLst>
              </a:tr>
              <a:tr h="1416157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Operations Officer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Oversee productions and the Charity’s assets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Own Charity’s daily functions, including sourcing rehearsal space (short and long term) and Health</a:t>
                      </a:r>
                      <a:r>
                        <a:rPr lang="en-US" sz="12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Safety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Build a strong backstage supporters network for the Charity’s productions </a:t>
                      </a: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 as primary liaison with production teams </a:t>
                      </a: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Build relationships with key suppliers to improve efficiency and lower cost </a:t>
                      </a: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 Charity’s assets to ensure they are in good order, can be hired and are not duplicated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3526919"/>
                  </a:ext>
                </a:extLst>
              </a:tr>
              <a:tr h="1416157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Business &amp; Production Assistant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 support to the Business</a:t>
                      </a:r>
                      <a:r>
                        <a:rPr lang="en-US" sz="12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Manager, Operations Officer and Fundraising Officer where required, with a focus on productions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 practical advice to production teams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 as a production liaison</a:t>
                      </a:r>
                      <a:r>
                        <a:rPr lang="en-US" sz="12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when appropriate</a:t>
                      </a: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</a:t>
                      </a:r>
                      <a:r>
                        <a:rPr lang="en-US" sz="12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</a:t>
                      </a: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upport of</a:t>
                      </a:r>
                      <a:r>
                        <a:rPr lang="en-US" sz="12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or </a:t>
                      </a: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place of the Operations Officer</a:t>
                      </a:r>
                      <a:endParaRPr lang="en-US" sz="1200" b="0" dirty="0">
                        <a:effectLst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Maintain an asset register</a:t>
                      </a:r>
                      <a:endParaRPr lang="en-US" sz="1200" b="0" dirty="0">
                        <a:effectLst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Keep production manual up to date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Ensure</a:t>
                      </a:r>
                      <a:r>
                        <a:rPr lang="en-US" sz="12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any permanent rehearsal space is maintained in good order</a:t>
                      </a:r>
                      <a:endParaRPr lang="en-US" sz="1200" b="0" dirty="0">
                        <a:effectLst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6890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 Descriptions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2724975"/>
              </p:ext>
            </p:extLst>
          </p:nvPr>
        </p:nvGraphicFramePr>
        <p:xfrm>
          <a:off x="457200" y="1337560"/>
          <a:ext cx="8363272" cy="500495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6204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428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314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Marketing Manager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 and manage all external and internal marketing activity, with</a:t>
                      </a:r>
                      <a:r>
                        <a:rPr lang="en-US" sz="12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 annual marketing strategy</a:t>
                      </a:r>
                      <a:endParaRPr lang="en-US" sz="1200" b="0" dirty="0">
                        <a:effectLst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Work</a:t>
                      </a:r>
                      <a:r>
                        <a:rPr lang="en-US" sz="12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closely with the marketing officer(s) and membership office to manage briefs and work traffic, delegating where appropriate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Ensure brand guidelines are up to date and appropriate </a:t>
                      </a:r>
                      <a:endParaRPr lang="en-US" sz="1200" b="0" dirty="0">
                        <a:effectLst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Oversee the Centre Stage website;</a:t>
                      </a:r>
                      <a:r>
                        <a:rPr lang="en-US" sz="12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Centre Stage </a:t>
                      </a: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social media accounts (including Facebook, Instagram</a:t>
                      </a:r>
                      <a:r>
                        <a:rPr lang="en-US" sz="12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&amp; Twitter); Centre Stage accounts on external websites (e.g. amdram.co.uk); Spotlight; email marketing (</a:t>
                      </a:r>
                      <a:r>
                        <a:rPr lang="en-US" sz="1200" b="0" kern="1200" baseline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MailChimp</a:t>
                      </a:r>
                      <a:r>
                        <a:rPr lang="en-US" sz="12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and production marketing and </a:t>
                      </a:r>
                      <a:r>
                        <a:rPr lang="en-US" sz="1200" b="0" kern="1200" baseline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programmes</a:t>
                      </a:r>
                      <a:endParaRPr lang="en-US" sz="1200" b="0" dirty="0">
                        <a:effectLst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Work with production teams on the design and delivery of production collateral to ensure it meets with brand values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020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Marketing Officer </a:t>
                      </a:r>
                    </a:p>
                    <a:p>
                      <a:pPr algn="ctr"/>
                      <a:r>
                        <a:rPr lang="en-US" sz="1600" b="1" dirty="0"/>
                        <a:t>(2 roles</a:t>
                      </a:r>
                      <a:r>
                        <a:rPr lang="en-US" sz="1600" b="1" baseline="0" dirty="0"/>
                        <a:t> available)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0" baseline="0" dirty="0"/>
                        <a:t>Between two roles: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baseline="0" dirty="0"/>
                        <a:t>Work with the marketing manager to develop an annual marketing plan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baseline="0" dirty="0"/>
                        <a:t>Responsibility for keeping the website up to date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baseline="0" dirty="0"/>
                        <a:t>Responsibility for Facebook, Instagram &amp; Twitter, including answering messages coming in to the Facebook page and posting content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baseline="0" dirty="0"/>
                        <a:t>Responsibility for email marketing (</a:t>
                      </a:r>
                      <a:r>
                        <a:rPr lang="en-US" sz="1200" b="0" baseline="0" dirty="0" err="1"/>
                        <a:t>MailChimp</a:t>
                      </a:r>
                      <a:r>
                        <a:rPr lang="en-US" sz="1200" b="0" baseline="0" dirty="0"/>
                        <a:t>) and Spotlight, including editorial </a:t>
                      </a:r>
                      <a:r>
                        <a:rPr lang="en-US" sz="1200" b="0" baseline="0" dirty="0" err="1"/>
                        <a:t>flatplanning</a:t>
                      </a:r>
                      <a:endParaRPr lang="en-US" sz="1200" b="0" baseline="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baseline="0" dirty="0"/>
                        <a:t>Responsibility for external websites e.g. making sure productions are listed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b="0" baseline="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0" baseline="0" dirty="0"/>
                        <a:t>Both roles to support the Marketing Manager in design work where required, </a:t>
                      </a:r>
                      <a:r>
                        <a:rPr lang="en-US" sz="1200" b="0" baseline="0" dirty="0" err="1"/>
                        <a:t>programme</a:t>
                      </a:r>
                      <a:r>
                        <a:rPr lang="en-US" sz="1200" b="0" baseline="0" dirty="0"/>
                        <a:t> assembly &amp; proofing, branding of collateral </a:t>
                      </a:r>
                      <a:r>
                        <a:rPr lang="en-US" sz="1200" b="0" baseline="0" dirty="0" err="1"/>
                        <a:t>etc</a:t>
                      </a:r>
                      <a:r>
                        <a:rPr lang="en-US" sz="1200" b="0" baseline="0" dirty="0"/>
                        <a:t> depending on skill sets.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47357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Membership Officer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Oversee the Charity’s relationship</a:t>
                      </a:r>
                      <a:r>
                        <a:rPr lang="en-US" sz="12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with members, ensuring a general focus on recruitment and retention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 as first point of contact for potential members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 and maintain the membership database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Respond to email enquiries regarding membership</a:t>
                      </a:r>
                      <a:endParaRPr lang="en-US" sz="1200" b="0" dirty="0">
                        <a:effectLst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Find additional benefits for members of the Charity</a:t>
                      </a:r>
                      <a:r>
                        <a:rPr lang="en-US" sz="12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e.g. discounts</a:t>
                      </a:r>
                      <a:endParaRPr lang="en-US" sz="1200" b="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6929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947</Words>
  <Application>Microsoft Office PowerPoint</Application>
  <PresentationFormat>On-screen Show (4:3)</PresentationFormat>
  <Paragraphs>101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Role Descriptions</vt:lpstr>
      <vt:lpstr>Role Descriptions</vt:lpstr>
      <vt:lpstr>Role Descriptions</vt:lpstr>
      <vt:lpstr>Role Descriptions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SHOOTER, Victoria</dc:creator>
  <cp:lastModifiedBy>Rose, Alexis</cp:lastModifiedBy>
  <cp:revision>17</cp:revision>
  <dcterms:created xsi:type="dcterms:W3CDTF">2016-07-12T12:42:09Z</dcterms:created>
  <dcterms:modified xsi:type="dcterms:W3CDTF">2016-08-02T16:45:59Z</dcterms:modified>
</cp:coreProperties>
</file>